
<file path=[Content_Types].xml><?xml version="1.0" encoding="utf-8"?>
<Types xmlns="http://schemas.openxmlformats.org/package/2006/content-types">
  <Default Extension="png" ContentType="image/png"/>
  <Default Extension="tmp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6" r:id="rId2"/>
    <p:sldId id="275" r:id="rId3"/>
    <p:sldId id="261" r:id="rId4"/>
    <p:sldId id="288" r:id="rId5"/>
    <p:sldId id="287" r:id="rId6"/>
    <p:sldId id="286" r:id="rId7"/>
    <p:sldId id="277" r:id="rId8"/>
    <p:sldId id="278" r:id="rId9"/>
    <p:sldId id="279" r:id="rId10"/>
    <p:sldId id="289" r:id="rId11"/>
    <p:sldId id="280" r:id="rId12"/>
    <p:sldId id="281" r:id="rId13"/>
    <p:sldId id="282" r:id="rId14"/>
    <p:sldId id="283" r:id="rId15"/>
    <p:sldId id="284" r:id="rId16"/>
    <p:sldId id="285" r:id="rId1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5657"/>
    <a:srgbClr val="E306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935" autoAdjust="0"/>
  </p:normalViewPr>
  <p:slideViewPr>
    <p:cSldViewPr snapToGrid="0" snapToObjects="1"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9FEE1D-EFED-B345-B231-AB59E59B768C}" type="datetimeFigureOut">
              <a:rPr lang="fr-FR" smtClean="0"/>
              <a:t>16/10/2019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E46E0A-4E24-0C4A-84B5-FF40A3710D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7026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9F147C-A2B3-BB41-A5C3-571FDCE8DDF8}" type="datetimeFigureOut">
              <a:rPr lang="fr-FR" smtClean="0"/>
              <a:t>16/10/2019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D543-C220-8D48-A8C7-BDD0ED5819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81431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1EC62-91A9-7A4C-AD54-E9565F4FA509}" type="datetime2">
              <a:rPr lang="fr-FR" smtClean="0"/>
              <a:t>mercredi 16 octobre 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AAA50-1E89-B34C-8477-5F736D4F23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7233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F3699-82A5-CB49-9D2F-76DED87439F4}" type="datetime2">
              <a:rPr lang="fr-FR" smtClean="0"/>
              <a:t>mercredi 16 octobre 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AAA50-1E89-B34C-8477-5F736D4F23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814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BE94-1F88-8242-BAA4-1997014A469E}" type="datetime2">
              <a:rPr lang="fr-FR" smtClean="0"/>
              <a:t>mercredi 16 octobre 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AAA50-1E89-B34C-8477-5F736D4F23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4720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19514-6779-4A4F-95B4-7A06E10175E2}" type="datetime2">
              <a:rPr lang="fr-FR" smtClean="0"/>
              <a:t>mercredi 16 octobre 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AAA50-1E89-B34C-8477-5F736D4F23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6415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0E92A-2729-AE43-AB49-BC31A1E02E3C}" type="datetime2">
              <a:rPr lang="fr-FR" smtClean="0"/>
              <a:t>mercredi 16 octobre 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AAA50-1E89-B34C-8477-5F736D4F23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79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4CDB6-A02A-9D4C-AA5A-DF3ECA49E0C0}" type="datetime2">
              <a:rPr lang="fr-FR" smtClean="0"/>
              <a:t>mercredi 16 octobre 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AAA50-1E89-B34C-8477-5F736D4F23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709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EC01-9481-0F4E-BA9D-C84306E26A32}" type="datetime2">
              <a:rPr lang="fr-FR" smtClean="0"/>
              <a:t>mercredi 16 octobre 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AAA50-1E89-B34C-8477-5F736D4F23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4465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5425B-CF1D-CB48-8837-47F33B490097}" type="datetime2">
              <a:rPr lang="fr-FR" smtClean="0"/>
              <a:t>mercredi 16 octobre 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AAA50-1E89-B34C-8477-5F736D4F23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158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8A5A5-F640-7E4B-B4F5-E41380356AC2}" type="datetime2">
              <a:rPr lang="fr-FR" smtClean="0"/>
              <a:t>mercredi 16 octobre 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AAA50-1E89-B34C-8477-5F736D4F23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3363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8F97A-371C-724E-B7CA-E51449D15D1B}" type="datetime2">
              <a:rPr lang="fr-FR" smtClean="0"/>
              <a:t>mercredi 16 octobre 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AAA50-1E89-B34C-8477-5F736D4F23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4459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CA2C3-5AA5-B24E-9418-1D8B5512933E}" type="datetime2">
              <a:rPr lang="fr-FR" smtClean="0"/>
              <a:t>mercredi 16 octobre 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AAA50-1E89-B34C-8477-5F736D4F23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9470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2A6BC-578C-B445-A27E-D2603ECA1E2D}" type="datetime2">
              <a:rPr lang="fr-FR" smtClean="0"/>
              <a:t>mercredi 16 octobre 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AAA50-1E89-B34C-8477-5F736D4F23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2416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tm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tm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97" r="3213" b="9104"/>
          <a:stretch/>
        </p:blipFill>
        <p:spPr>
          <a:xfrm>
            <a:off x="0" y="-1"/>
            <a:ext cx="9144000" cy="4762501"/>
          </a:xfrm>
          <a:prstGeom prst="rect">
            <a:avLst/>
          </a:prstGeom>
        </p:spPr>
      </p:pic>
      <p:pic>
        <p:nvPicPr>
          <p:cNvPr id="8" name="Image 7" descr="filtr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284"/>
            <a:ext cx="4759627" cy="4778589"/>
          </a:xfrm>
          <a:prstGeom prst="rect">
            <a:avLst/>
          </a:prstGeom>
        </p:spPr>
      </p:pic>
      <p:pic>
        <p:nvPicPr>
          <p:cNvPr id="4" name="Image 3" descr="LOGO_UGA_VO_RVB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440" y="0"/>
            <a:ext cx="1970798" cy="1278615"/>
          </a:xfrm>
          <a:prstGeom prst="rect">
            <a:avLst/>
          </a:prstGeom>
        </p:spPr>
      </p:pic>
      <p:grpSp>
        <p:nvGrpSpPr>
          <p:cNvPr id="3" name="Groupe 2"/>
          <p:cNvGrpSpPr/>
          <p:nvPr/>
        </p:nvGrpSpPr>
        <p:grpSpPr>
          <a:xfrm>
            <a:off x="389965" y="4775305"/>
            <a:ext cx="7601510" cy="1905417"/>
            <a:chOff x="389965" y="4775305"/>
            <a:chExt cx="7601510" cy="1905417"/>
          </a:xfrm>
        </p:grpSpPr>
        <p:sp>
          <p:nvSpPr>
            <p:cNvPr id="9" name="Titre 1"/>
            <p:cNvSpPr txBox="1">
              <a:spLocks/>
            </p:cNvSpPr>
            <p:nvPr/>
          </p:nvSpPr>
          <p:spPr>
            <a:xfrm>
              <a:off x="389965" y="4775305"/>
              <a:ext cx="7601510" cy="104953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lnSpc>
                  <a:spcPct val="90000"/>
                </a:lnSpc>
              </a:pPr>
              <a:r>
                <a:rPr lang="fr-FR" sz="3000" b="1" dirty="0" smtClean="0">
                  <a:solidFill>
                    <a:srgbClr val="E30613"/>
                  </a:solidFill>
                  <a:cs typeface="Montserrat-Bold"/>
                </a:rPr>
                <a:t>Bâtiment JEAN ROGET	</a:t>
              </a:r>
              <a:endParaRPr lang="fr-FR" sz="3000" b="1" dirty="0">
                <a:solidFill>
                  <a:schemeClr val="tx1">
                    <a:lumMod val="65000"/>
                    <a:lumOff val="35000"/>
                  </a:schemeClr>
                </a:solidFill>
                <a:cs typeface="Montserrat-Bold"/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395101" y="6034391"/>
              <a:ext cx="45409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rgbClr val="575657"/>
                  </a:solidFill>
                  <a:latin typeface="Montserrat-Bold"/>
                  <a:cs typeface="Montserrat-Bold"/>
                </a:rPr>
                <a:t>Durand Julien</a:t>
              </a:r>
              <a:r>
                <a:rPr lang="fr-FR" sz="2800" b="1" dirty="0">
                  <a:solidFill>
                    <a:srgbClr val="575657"/>
                  </a:solidFill>
                  <a:latin typeface="Montserrat-Bold"/>
                  <a:cs typeface="Montserrat-Bold"/>
                </a:rPr>
                <a:t/>
              </a:r>
              <a:br>
                <a:rPr lang="fr-FR" sz="2800" b="1" dirty="0">
                  <a:solidFill>
                    <a:srgbClr val="575657"/>
                  </a:solidFill>
                  <a:latin typeface="Montserrat-Bold"/>
                  <a:cs typeface="Montserrat-Bold"/>
                </a:rPr>
              </a:br>
              <a:r>
                <a:rPr lang="fr-FR" b="1" dirty="0" smtClean="0">
                  <a:solidFill>
                    <a:srgbClr val="575657"/>
                  </a:solidFill>
                  <a:latin typeface="Montserrat-Bold"/>
                  <a:cs typeface="Montserrat-Bold"/>
                </a:rPr>
                <a:t>V1-11 Avril 2019 / V2-16 Octobre2019</a:t>
              </a:r>
              <a:endParaRPr lang="fr-FR" dirty="0">
                <a:solidFill>
                  <a:srgbClr val="575657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95131" y="5786741"/>
              <a:ext cx="457200" cy="76200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44800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147421" y="0"/>
            <a:ext cx="8763493" cy="6877055"/>
            <a:chOff x="380504" y="0"/>
            <a:chExt cx="8763493" cy="6877055"/>
          </a:xfrm>
        </p:grpSpPr>
        <p:pic>
          <p:nvPicPr>
            <p:cNvPr id="4" name="Image 3" descr="LOGO_UGA_VO_RVB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9863" y="0"/>
              <a:ext cx="1294537" cy="839870"/>
            </a:xfrm>
            <a:prstGeom prst="rect">
              <a:avLst/>
            </a:prstGeom>
          </p:spPr>
        </p:pic>
        <p:pic>
          <p:nvPicPr>
            <p:cNvPr id="9" name="Image 8"/>
            <p:cNvPicPr preferRelativeResize="0"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400000">
              <a:off x="5450827" y="3183885"/>
              <a:ext cx="366415" cy="7019925"/>
            </a:xfrm>
            <a:prstGeom prst="rect">
              <a:avLst/>
            </a:prstGeom>
            <a:solidFill>
              <a:srgbClr val="C0504D"/>
            </a:solidFill>
          </p:spPr>
        </p:pic>
        <p:sp>
          <p:nvSpPr>
            <p:cNvPr id="12" name="Rectangle 11"/>
            <p:cNvSpPr/>
            <p:nvPr/>
          </p:nvSpPr>
          <p:spPr>
            <a:xfrm>
              <a:off x="380504" y="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80504" y="651064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6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6455391" y="6492875"/>
            <a:ext cx="2307609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  <a:latin typeface="+mj-lt"/>
              </a:rPr>
              <a:t>Nouveaux réseaux électriques</a:t>
            </a:r>
            <a:endParaRPr lang="fr-FR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itre 6"/>
          <p:cNvSpPr txBox="1">
            <a:spLocks/>
          </p:cNvSpPr>
          <p:nvPr/>
        </p:nvSpPr>
        <p:spPr>
          <a:xfrm>
            <a:off x="285254" y="1953573"/>
            <a:ext cx="7772400" cy="42849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fr-F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0121069"/>
              </p:ext>
            </p:extLst>
          </p:nvPr>
        </p:nvGraphicFramePr>
        <p:xfrm>
          <a:off x="545366" y="839870"/>
          <a:ext cx="7994900" cy="5652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Acrobat Document" r:id="rId5" imgW="11344233" imgH="8019810" progId="AcroExch.Document.11">
                  <p:embed/>
                </p:oleObj>
              </mc:Choice>
              <mc:Fallback>
                <p:oleObj name="Acrobat Document" r:id="rId5" imgW="11344233" imgH="801981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45366" y="839870"/>
                        <a:ext cx="7994900" cy="56522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8142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147421" y="0"/>
            <a:ext cx="8763493" cy="6877055"/>
            <a:chOff x="380504" y="0"/>
            <a:chExt cx="8763493" cy="6877055"/>
          </a:xfrm>
        </p:grpSpPr>
        <p:pic>
          <p:nvPicPr>
            <p:cNvPr id="4" name="Image 3" descr="LOGO_UGA_VO_RVB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9863" y="0"/>
              <a:ext cx="1294537" cy="839870"/>
            </a:xfrm>
            <a:prstGeom prst="rect">
              <a:avLst/>
            </a:prstGeom>
          </p:spPr>
        </p:pic>
        <p:pic>
          <p:nvPicPr>
            <p:cNvPr id="9" name="Image 8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5450827" y="3183885"/>
              <a:ext cx="366415" cy="7019925"/>
            </a:xfrm>
            <a:prstGeom prst="rect">
              <a:avLst/>
            </a:prstGeom>
            <a:solidFill>
              <a:srgbClr val="C0504D"/>
            </a:solidFill>
          </p:spPr>
        </p:pic>
        <p:sp>
          <p:nvSpPr>
            <p:cNvPr id="12" name="Rectangle 11"/>
            <p:cNvSpPr/>
            <p:nvPr/>
          </p:nvSpPr>
          <p:spPr>
            <a:xfrm>
              <a:off x="380504" y="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80504" y="651064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80504" y="1586216"/>
              <a:ext cx="457200" cy="76200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6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6455391" y="6492875"/>
            <a:ext cx="2307609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  <a:latin typeface="+mj-lt"/>
              </a:rPr>
              <a:t>Nouveaux réseaux électriques</a:t>
            </a:r>
            <a:endParaRPr lang="fr-FR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147421" y="1021976"/>
            <a:ext cx="8996579" cy="54518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</a:pPr>
            <a:r>
              <a:rPr lang="fr-FR" sz="2800" b="1" dirty="0" smtClean="0">
                <a:solidFill>
                  <a:srgbClr val="E30613"/>
                </a:solidFill>
                <a:cs typeface="Montserrat-Bold"/>
              </a:rPr>
              <a:t>Projet</a:t>
            </a:r>
            <a:endParaRPr lang="fr-FR" sz="2800" b="1" dirty="0">
              <a:solidFill>
                <a:srgbClr val="E30613"/>
              </a:solidFill>
              <a:cs typeface="Montserrat-Bold"/>
            </a:endParaRPr>
          </a:p>
        </p:txBody>
      </p:sp>
      <p:sp>
        <p:nvSpPr>
          <p:cNvPr id="15" name="Titre 6"/>
          <p:cNvSpPr txBox="1">
            <a:spLocks/>
          </p:cNvSpPr>
          <p:nvPr/>
        </p:nvSpPr>
        <p:spPr>
          <a:xfrm>
            <a:off x="285254" y="1953573"/>
            <a:ext cx="7772400" cy="42849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fr-F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" name="Image 1" descr="projet secouru ondulé.xlsx - Excel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7563"/>
            <a:ext cx="9144000" cy="492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37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147421" y="0"/>
            <a:ext cx="8763493" cy="6877055"/>
            <a:chOff x="380504" y="0"/>
            <a:chExt cx="8763493" cy="6877055"/>
          </a:xfrm>
        </p:grpSpPr>
        <p:pic>
          <p:nvPicPr>
            <p:cNvPr id="4" name="Image 3" descr="LOGO_UGA_VO_RVB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9863" y="0"/>
              <a:ext cx="1294537" cy="839870"/>
            </a:xfrm>
            <a:prstGeom prst="rect">
              <a:avLst/>
            </a:prstGeom>
          </p:spPr>
        </p:pic>
        <p:pic>
          <p:nvPicPr>
            <p:cNvPr id="9" name="Image 8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5450827" y="3183885"/>
              <a:ext cx="366415" cy="7019925"/>
            </a:xfrm>
            <a:prstGeom prst="rect">
              <a:avLst/>
            </a:prstGeom>
            <a:solidFill>
              <a:srgbClr val="C0504D"/>
            </a:solidFill>
          </p:spPr>
        </p:pic>
        <p:sp>
          <p:nvSpPr>
            <p:cNvPr id="12" name="Rectangle 11"/>
            <p:cNvSpPr/>
            <p:nvPr/>
          </p:nvSpPr>
          <p:spPr>
            <a:xfrm>
              <a:off x="380504" y="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80504" y="651064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80504" y="1586216"/>
              <a:ext cx="457200" cy="76200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6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6455391" y="6492875"/>
            <a:ext cx="2307609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  <a:latin typeface="+mj-lt"/>
              </a:rPr>
              <a:t>Nouveaux réseaux électriques</a:t>
            </a:r>
            <a:endParaRPr lang="fr-FR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147421" y="1021976"/>
            <a:ext cx="8996579" cy="54518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</a:pPr>
            <a:r>
              <a:rPr lang="fr-FR" sz="2800" b="1" dirty="0" smtClean="0">
                <a:solidFill>
                  <a:srgbClr val="E30613"/>
                </a:solidFill>
                <a:cs typeface="Montserrat-Bold"/>
              </a:rPr>
              <a:t>Réalisation</a:t>
            </a:r>
            <a:endParaRPr lang="fr-FR" sz="2800" b="1" dirty="0">
              <a:solidFill>
                <a:srgbClr val="E30613"/>
              </a:solidFill>
              <a:cs typeface="Montserrat-Bold"/>
            </a:endParaRPr>
          </a:p>
        </p:txBody>
      </p:sp>
      <p:sp>
        <p:nvSpPr>
          <p:cNvPr id="15" name="Titre 6"/>
          <p:cNvSpPr txBox="1">
            <a:spLocks/>
          </p:cNvSpPr>
          <p:nvPr/>
        </p:nvSpPr>
        <p:spPr>
          <a:xfrm>
            <a:off x="285254" y="1953573"/>
            <a:ext cx="7772400" cy="42849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fr-F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Titre 6"/>
          <p:cNvSpPr txBox="1">
            <a:spLocks/>
          </p:cNvSpPr>
          <p:nvPr/>
        </p:nvSpPr>
        <p:spPr>
          <a:xfrm>
            <a:off x="437654" y="2105973"/>
            <a:ext cx="7772400" cy="42849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Tx/>
              <a:buChar char="-"/>
            </a:pPr>
            <a:r>
              <a:rPr lang="fr-FR" sz="28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Phase de relevés sur site:</a:t>
            </a:r>
          </a:p>
          <a:p>
            <a:pPr algn="l"/>
            <a:endParaRPr lang="fr-FR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échange avec les chercheurs / équipes</a:t>
            </a:r>
          </a:p>
          <a:p>
            <a:pPr algn="l"/>
            <a: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synthèse des besoins</a:t>
            </a:r>
          </a:p>
          <a:p>
            <a:pPr algn="l"/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- saisie des équipements dans </a:t>
            </a:r>
            <a:r>
              <a:rPr lang="fr-FR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abyla</a:t>
            </a: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fr-F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- à faire pour tous les étages</a:t>
            </a:r>
          </a:p>
        </p:txBody>
      </p:sp>
    </p:spTree>
    <p:extLst>
      <p:ext uri="{BB962C8B-B14F-4D97-AF65-F5344CB8AC3E}">
        <p14:creationId xmlns:p14="http://schemas.microsoft.com/office/powerpoint/2010/main" val="350011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147421" y="0"/>
            <a:ext cx="8763493" cy="6877055"/>
            <a:chOff x="380504" y="0"/>
            <a:chExt cx="8763493" cy="6877055"/>
          </a:xfrm>
        </p:grpSpPr>
        <p:pic>
          <p:nvPicPr>
            <p:cNvPr id="4" name="Image 3" descr="LOGO_UGA_VO_RVB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9863" y="0"/>
              <a:ext cx="1294537" cy="839870"/>
            </a:xfrm>
            <a:prstGeom prst="rect">
              <a:avLst/>
            </a:prstGeom>
          </p:spPr>
        </p:pic>
        <p:pic>
          <p:nvPicPr>
            <p:cNvPr id="9" name="Image 8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5450827" y="3183885"/>
              <a:ext cx="366415" cy="7019925"/>
            </a:xfrm>
            <a:prstGeom prst="rect">
              <a:avLst/>
            </a:prstGeom>
            <a:solidFill>
              <a:srgbClr val="C0504D"/>
            </a:solidFill>
          </p:spPr>
        </p:pic>
        <p:sp>
          <p:nvSpPr>
            <p:cNvPr id="12" name="Rectangle 11"/>
            <p:cNvSpPr/>
            <p:nvPr/>
          </p:nvSpPr>
          <p:spPr>
            <a:xfrm>
              <a:off x="380504" y="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80504" y="651064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80504" y="1586216"/>
              <a:ext cx="457200" cy="76200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6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6455391" y="6492875"/>
            <a:ext cx="2307609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  <a:latin typeface="+mj-lt"/>
              </a:rPr>
              <a:t>Nouveaux réseaux électriques</a:t>
            </a:r>
            <a:endParaRPr lang="fr-FR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147421" y="1021976"/>
            <a:ext cx="8996579" cy="54518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</a:pPr>
            <a:r>
              <a:rPr lang="fr-FR" sz="2800" b="1" dirty="0" smtClean="0">
                <a:solidFill>
                  <a:srgbClr val="E30613"/>
                </a:solidFill>
                <a:cs typeface="Montserrat-Bold"/>
              </a:rPr>
              <a:t>Réalisation</a:t>
            </a:r>
            <a:endParaRPr lang="fr-FR" sz="2800" b="1" dirty="0">
              <a:solidFill>
                <a:srgbClr val="E30613"/>
              </a:solidFill>
              <a:cs typeface="Montserrat-Bold"/>
            </a:endParaRPr>
          </a:p>
        </p:txBody>
      </p:sp>
      <p:sp>
        <p:nvSpPr>
          <p:cNvPr id="15" name="Titre 6"/>
          <p:cNvSpPr txBox="1">
            <a:spLocks/>
          </p:cNvSpPr>
          <p:nvPr/>
        </p:nvSpPr>
        <p:spPr>
          <a:xfrm>
            <a:off x="285254" y="1953573"/>
            <a:ext cx="7772400" cy="42849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fr-F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Titre 6"/>
          <p:cNvSpPr txBox="1">
            <a:spLocks/>
          </p:cNvSpPr>
          <p:nvPr/>
        </p:nvSpPr>
        <p:spPr>
          <a:xfrm>
            <a:off x="285254" y="2105973"/>
            <a:ext cx="8477746" cy="42849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Tx/>
              <a:buChar char="-"/>
            </a:pPr>
            <a:r>
              <a:rPr lang="fr-FR" sz="28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Phase de travaux:</a:t>
            </a:r>
          </a:p>
          <a:p>
            <a:pPr algn="l"/>
            <a:endParaRPr lang="fr-FR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déplacer les disjoncteurs de la colonne 	centrale dans les 2 autres colonnes</a:t>
            </a:r>
          </a:p>
          <a:p>
            <a:pPr algn="l"/>
            <a:endParaRPr lang="fr-FR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remplacer les armoires électriques vidées	par 	des armoires électriques neuves et pré-équipées 	pour le réseau électrique secouru</a:t>
            </a:r>
          </a:p>
        </p:txBody>
      </p:sp>
    </p:spTree>
    <p:extLst>
      <p:ext uri="{BB962C8B-B14F-4D97-AF65-F5344CB8AC3E}">
        <p14:creationId xmlns:p14="http://schemas.microsoft.com/office/powerpoint/2010/main" val="25483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147421" y="0"/>
            <a:ext cx="8763493" cy="6877055"/>
            <a:chOff x="380504" y="0"/>
            <a:chExt cx="8763493" cy="6877055"/>
          </a:xfrm>
        </p:grpSpPr>
        <p:pic>
          <p:nvPicPr>
            <p:cNvPr id="4" name="Image 3" descr="LOGO_UGA_VO_RVB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9863" y="0"/>
              <a:ext cx="1294537" cy="839870"/>
            </a:xfrm>
            <a:prstGeom prst="rect">
              <a:avLst/>
            </a:prstGeom>
          </p:spPr>
        </p:pic>
        <p:pic>
          <p:nvPicPr>
            <p:cNvPr id="9" name="Image 8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5450827" y="3183885"/>
              <a:ext cx="366415" cy="7019925"/>
            </a:xfrm>
            <a:prstGeom prst="rect">
              <a:avLst/>
            </a:prstGeom>
            <a:solidFill>
              <a:srgbClr val="C0504D"/>
            </a:solidFill>
          </p:spPr>
        </p:pic>
        <p:sp>
          <p:nvSpPr>
            <p:cNvPr id="12" name="Rectangle 11"/>
            <p:cNvSpPr/>
            <p:nvPr/>
          </p:nvSpPr>
          <p:spPr>
            <a:xfrm>
              <a:off x="380504" y="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80504" y="651064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80504" y="1586216"/>
              <a:ext cx="457200" cy="76200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6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6455391" y="6492875"/>
            <a:ext cx="2307609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  <a:latin typeface="+mj-lt"/>
              </a:rPr>
              <a:t>Nouveaux réseaux électriques</a:t>
            </a:r>
            <a:endParaRPr lang="fr-FR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147421" y="1021976"/>
            <a:ext cx="8996579" cy="54518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</a:pPr>
            <a:r>
              <a:rPr lang="fr-FR" sz="2800" b="1" dirty="0" smtClean="0">
                <a:solidFill>
                  <a:srgbClr val="E30613"/>
                </a:solidFill>
                <a:cs typeface="Montserrat-Bold"/>
              </a:rPr>
              <a:t>Réalisation</a:t>
            </a:r>
            <a:endParaRPr lang="fr-FR" sz="2800" b="1" dirty="0">
              <a:solidFill>
                <a:srgbClr val="E30613"/>
              </a:solidFill>
              <a:cs typeface="Montserrat-Bold"/>
            </a:endParaRPr>
          </a:p>
        </p:txBody>
      </p:sp>
      <p:sp>
        <p:nvSpPr>
          <p:cNvPr id="15" name="Titre 6"/>
          <p:cNvSpPr txBox="1">
            <a:spLocks/>
          </p:cNvSpPr>
          <p:nvPr/>
        </p:nvSpPr>
        <p:spPr>
          <a:xfrm>
            <a:off x="285254" y="1953573"/>
            <a:ext cx="7772400" cy="42849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fr-F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Titre 6"/>
          <p:cNvSpPr txBox="1">
            <a:spLocks/>
          </p:cNvSpPr>
          <p:nvPr/>
        </p:nvSpPr>
        <p:spPr>
          <a:xfrm>
            <a:off x="285254" y="2105973"/>
            <a:ext cx="8477746" cy="42849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Tx/>
              <a:buChar char="-"/>
            </a:pPr>
            <a:r>
              <a:rPr lang="fr-FR" sz="28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Phase de travaux:</a:t>
            </a:r>
          </a:p>
          <a:p>
            <a:pPr algn="l"/>
            <a:endParaRPr lang="fr-FR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distribuer le réseau électrique ondulé dans ces 	nouvelles armoires</a:t>
            </a:r>
            <a:endParaRPr lang="fr-F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endParaRPr lang="fr-FR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- progressivement, brancher les équipements à 	secourir ou à onduler dans ces armoires 	électriques dédiées	</a:t>
            </a:r>
          </a:p>
        </p:txBody>
      </p:sp>
    </p:spTree>
    <p:extLst>
      <p:ext uri="{BB962C8B-B14F-4D97-AF65-F5344CB8AC3E}">
        <p14:creationId xmlns:p14="http://schemas.microsoft.com/office/powerpoint/2010/main" val="264741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147421" y="0"/>
            <a:ext cx="8763493" cy="6877055"/>
            <a:chOff x="380504" y="0"/>
            <a:chExt cx="8763493" cy="6877055"/>
          </a:xfrm>
        </p:grpSpPr>
        <p:pic>
          <p:nvPicPr>
            <p:cNvPr id="4" name="Image 3" descr="LOGO_UGA_VO_RVB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9863" y="0"/>
              <a:ext cx="1294537" cy="839870"/>
            </a:xfrm>
            <a:prstGeom prst="rect">
              <a:avLst/>
            </a:prstGeom>
          </p:spPr>
        </p:pic>
        <p:pic>
          <p:nvPicPr>
            <p:cNvPr id="9" name="Image 8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5450827" y="3183885"/>
              <a:ext cx="366415" cy="7019925"/>
            </a:xfrm>
            <a:prstGeom prst="rect">
              <a:avLst/>
            </a:prstGeom>
            <a:solidFill>
              <a:srgbClr val="C0504D"/>
            </a:solidFill>
          </p:spPr>
        </p:pic>
        <p:sp>
          <p:nvSpPr>
            <p:cNvPr id="12" name="Rectangle 11"/>
            <p:cNvSpPr/>
            <p:nvPr/>
          </p:nvSpPr>
          <p:spPr>
            <a:xfrm>
              <a:off x="380504" y="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80504" y="651064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80504" y="1586216"/>
              <a:ext cx="457200" cy="76200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6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6455391" y="6492875"/>
            <a:ext cx="2307609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  <a:latin typeface="+mj-lt"/>
              </a:rPr>
              <a:t>Nouveaux réseaux électriques</a:t>
            </a:r>
            <a:endParaRPr lang="fr-FR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147421" y="1021976"/>
            <a:ext cx="8996579" cy="54518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</a:pPr>
            <a:r>
              <a:rPr lang="fr-FR" sz="2800" b="1" dirty="0" smtClean="0">
                <a:solidFill>
                  <a:srgbClr val="E30613"/>
                </a:solidFill>
                <a:cs typeface="Montserrat-Bold"/>
              </a:rPr>
              <a:t>Réalisation</a:t>
            </a:r>
            <a:endParaRPr lang="fr-FR" sz="2800" b="1" dirty="0">
              <a:solidFill>
                <a:srgbClr val="E30613"/>
              </a:solidFill>
              <a:cs typeface="Montserrat-Bold"/>
            </a:endParaRPr>
          </a:p>
        </p:txBody>
      </p:sp>
      <p:sp>
        <p:nvSpPr>
          <p:cNvPr id="15" name="Titre 6"/>
          <p:cNvSpPr txBox="1">
            <a:spLocks/>
          </p:cNvSpPr>
          <p:nvPr/>
        </p:nvSpPr>
        <p:spPr>
          <a:xfrm>
            <a:off x="285254" y="1953573"/>
            <a:ext cx="7772400" cy="42849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fr-F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Titre 6"/>
          <p:cNvSpPr txBox="1">
            <a:spLocks/>
          </p:cNvSpPr>
          <p:nvPr/>
        </p:nvSpPr>
        <p:spPr>
          <a:xfrm>
            <a:off x="285254" y="2105973"/>
            <a:ext cx="8477746" cy="42849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Tx/>
              <a:buChar char="-"/>
            </a:pPr>
            <a:r>
              <a:rPr lang="fr-FR" sz="28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Phase de travaux:</a:t>
            </a:r>
          </a:p>
          <a:p>
            <a:pPr algn="l"/>
            <a:endParaRPr lang="fr-FR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pendant la phase de travaux, la distribution 	électrique secourue initiale est maintenue	</a:t>
            </a:r>
          </a:p>
          <a:p>
            <a:pPr algn="l"/>
            <a:endParaRPr lang="fr-F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- bascule du groupe électrogène exclusivement 	sur la colonne centrale. Les autres colonnes 	seront en réseau électrique normal.</a:t>
            </a:r>
          </a:p>
        </p:txBody>
      </p:sp>
    </p:spTree>
    <p:extLst>
      <p:ext uri="{BB962C8B-B14F-4D97-AF65-F5344CB8AC3E}">
        <p14:creationId xmlns:p14="http://schemas.microsoft.com/office/powerpoint/2010/main" val="45814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147421" y="0"/>
            <a:ext cx="8763493" cy="6877055"/>
            <a:chOff x="380504" y="0"/>
            <a:chExt cx="8763493" cy="6877055"/>
          </a:xfrm>
        </p:grpSpPr>
        <p:pic>
          <p:nvPicPr>
            <p:cNvPr id="4" name="Image 3" descr="LOGO_UGA_VO_RVB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9863" y="0"/>
              <a:ext cx="1294537" cy="839870"/>
            </a:xfrm>
            <a:prstGeom prst="rect">
              <a:avLst/>
            </a:prstGeom>
          </p:spPr>
        </p:pic>
        <p:pic>
          <p:nvPicPr>
            <p:cNvPr id="9" name="Image 8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5450827" y="3183885"/>
              <a:ext cx="366415" cy="7019925"/>
            </a:xfrm>
            <a:prstGeom prst="rect">
              <a:avLst/>
            </a:prstGeom>
            <a:solidFill>
              <a:srgbClr val="C0504D"/>
            </a:solidFill>
          </p:spPr>
        </p:pic>
        <p:sp>
          <p:nvSpPr>
            <p:cNvPr id="12" name="Rectangle 11"/>
            <p:cNvSpPr/>
            <p:nvPr/>
          </p:nvSpPr>
          <p:spPr>
            <a:xfrm>
              <a:off x="380504" y="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80504" y="651064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80504" y="1586216"/>
              <a:ext cx="457200" cy="76200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6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6455391" y="6492875"/>
            <a:ext cx="2307609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  <a:latin typeface="+mj-lt"/>
              </a:rPr>
              <a:t>Nouveaux réseaux électriques</a:t>
            </a:r>
            <a:endParaRPr lang="fr-FR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147421" y="1021976"/>
            <a:ext cx="8996579" cy="54518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</a:pPr>
            <a:r>
              <a:rPr lang="fr-FR" sz="2800" b="1" dirty="0" smtClean="0">
                <a:solidFill>
                  <a:srgbClr val="E30613"/>
                </a:solidFill>
                <a:cs typeface="Montserrat-Bold"/>
              </a:rPr>
              <a:t>Réalisation</a:t>
            </a:r>
            <a:endParaRPr lang="fr-FR" sz="2800" b="1" dirty="0">
              <a:solidFill>
                <a:srgbClr val="E30613"/>
              </a:solidFill>
              <a:cs typeface="Montserrat-Bold"/>
            </a:endParaRPr>
          </a:p>
        </p:txBody>
      </p:sp>
      <p:sp>
        <p:nvSpPr>
          <p:cNvPr id="15" name="Titre 6"/>
          <p:cNvSpPr txBox="1">
            <a:spLocks/>
          </p:cNvSpPr>
          <p:nvPr/>
        </p:nvSpPr>
        <p:spPr>
          <a:xfrm>
            <a:off x="285254" y="1953573"/>
            <a:ext cx="7772400" cy="42849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fr-F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Titre 6"/>
          <p:cNvSpPr txBox="1">
            <a:spLocks/>
          </p:cNvSpPr>
          <p:nvPr/>
        </p:nvSpPr>
        <p:spPr>
          <a:xfrm>
            <a:off x="285254" y="2105973"/>
            <a:ext cx="8477746" cy="42849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Tx/>
              <a:buChar char="-"/>
            </a:pPr>
            <a:r>
              <a:rPr lang="fr-FR" sz="28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Phase de travaux:</a:t>
            </a:r>
          </a:p>
          <a:p>
            <a:pPr algn="l"/>
            <a:endParaRPr lang="fr-F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- diffusion des plans </a:t>
            </a:r>
            <a:r>
              <a:rPr lang="fr-FR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abyla</a:t>
            </a: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avec les équipements 	auprès des équipes de labo pour améliorer le 	suivi des installations</a:t>
            </a:r>
          </a:p>
          <a:p>
            <a:pPr algn="l"/>
            <a:endParaRPr lang="fr-F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- mise en place de tests réguliers de 	fonctionnement des installations électriques 	secourues et ondulées</a:t>
            </a:r>
          </a:p>
        </p:txBody>
      </p:sp>
    </p:spTree>
    <p:extLst>
      <p:ext uri="{BB962C8B-B14F-4D97-AF65-F5344CB8AC3E}">
        <p14:creationId xmlns:p14="http://schemas.microsoft.com/office/powerpoint/2010/main" val="366219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3283"/>
            <a:ext cx="9144000" cy="46133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" name="Groupe 6"/>
          <p:cNvGrpSpPr/>
          <p:nvPr/>
        </p:nvGrpSpPr>
        <p:grpSpPr>
          <a:xfrm>
            <a:off x="0" y="-3284"/>
            <a:ext cx="9144000" cy="6861284"/>
            <a:chOff x="0" y="-3284"/>
            <a:chExt cx="9144000" cy="6861284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4610100"/>
              <a:ext cx="9144000" cy="2247900"/>
            </a:xfrm>
            <a:prstGeom prst="rect">
              <a:avLst/>
            </a:prstGeom>
          </p:spPr>
        </p:pic>
        <p:pic>
          <p:nvPicPr>
            <p:cNvPr id="8" name="Image 7" descr="filtre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3284"/>
              <a:ext cx="4759627" cy="4778589"/>
            </a:xfrm>
            <a:prstGeom prst="rect">
              <a:avLst/>
            </a:prstGeom>
          </p:spPr>
        </p:pic>
        <p:pic>
          <p:nvPicPr>
            <p:cNvPr id="4" name="Image 3" descr="LOGO_UGA_VO_RVB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440" y="0"/>
              <a:ext cx="1970798" cy="1278615"/>
            </a:xfrm>
            <a:prstGeom prst="rect">
              <a:avLst/>
            </a:prstGeom>
          </p:spPr>
        </p:pic>
        <p:sp>
          <p:nvSpPr>
            <p:cNvPr id="17" name="Titre 1"/>
            <p:cNvSpPr txBox="1">
              <a:spLocks/>
            </p:cNvSpPr>
            <p:nvPr/>
          </p:nvSpPr>
          <p:spPr>
            <a:xfrm>
              <a:off x="389965" y="4775305"/>
              <a:ext cx="7601510" cy="104953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lnSpc>
                  <a:spcPct val="90000"/>
                </a:lnSpc>
              </a:pPr>
              <a:r>
                <a:rPr lang="fr-FR" sz="3000" b="1" dirty="0" smtClean="0">
                  <a:solidFill>
                    <a:srgbClr val="E30613"/>
                  </a:solidFill>
                  <a:latin typeface="Montserrat-Bold"/>
                  <a:cs typeface="Montserrat-Bold"/>
                </a:rPr>
                <a:t>Développement des réseaux électriques ondulés et secourus</a:t>
              </a:r>
              <a:endParaRPr lang="fr-FR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-Bold"/>
                <a:cs typeface="Montserrat-Bold"/>
              </a:endParaRPr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95101" y="6034391"/>
              <a:ext cx="44986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-Bold"/>
                  <a:cs typeface="Montserrat-Bold"/>
                </a:rPr>
                <a:t>Durand Julien</a:t>
              </a:r>
            </a:p>
            <a:p>
              <a:r>
                <a:rPr lang="fr-FR" b="1" dirty="0">
                  <a:solidFill>
                    <a:srgbClr val="575657"/>
                  </a:solidFill>
                  <a:latin typeface="Montserrat-Bold"/>
                  <a:cs typeface="Montserrat-Bold"/>
                </a:rPr>
                <a:t>V1-11 Avril 2019 / V2-16 Octobre2019</a:t>
              </a:r>
              <a:endParaRPr lang="fr-FR" dirty="0">
                <a:solidFill>
                  <a:srgbClr val="575657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95131" y="5786741"/>
              <a:ext cx="457200" cy="76200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07251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147421" y="0"/>
            <a:ext cx="8763493" cy="6877055"/>
            <a:chOff x="380504" y="0"/>
            <a:chExt cx="8763493" cy="6877055"/>
          </a:xfrm>
        </p:grpSpPr>
        <p:pic>
          <p:nvPicPr>
            <p:cNvPr id="4" name="Image 3" descr="LOGO_UGA_VO_RVB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9863" y="0"/>
              <a:ext cx="1294537" cy="839870"/>
            </a:xfrm>
            <a:prstGeom prst="rect">
              <a:avLst/>
            </a:prstGeom>
          </p:spPr>
        </p:pic>
        <p:pic>
          <p:nvPicPr>
            <p:cNvPr id="9" name="Image 8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5450827" y="3183885"/>
              <a:ext cx="366415" cy="7019925"/>
            </a:xfrm>
            <a:prstGeom prst="rect">
              <a:avLst/>
            </a:prstGeom>
            <a:solidFill>
              <a:srgbClr val="C0504D"/>
            </a:solidFill>
          </p:spPr>
        </p:pic>
        <p:sp>
          <p:nvSpPr>
            <p:cNvPr id="12" name="Rectangle 11"/>
            <p:cNvSpPr/>
            <p:nvPr/>
          </p:nvSpPr>
          <p:spPr>
            <a:xfrm>
              <a:off x="380504" y="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80504" y="651064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80504" y="1586216"/>
              <a:ext cx="457200" cy="76200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6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6455391" y="6492875"/>
            <a:ext cx="2307609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  <a:latin typeface="+mj-lt"/>
              </a:rPr>
              <a:t>Nouveaux réseaux électriques</a:t>
            </a:r>
            <a:endParaRPr lang="fr-FR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147421" y="1021976"/>
            <a:ext cx="8996579" cy="54518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</a:pPr>
            <a:r>
              <a:rPr lang="fr-FR" sz="2800" b="1" dirty="0" smtClean="0">
                <a:solidFill>
                  <a:srgbClr val="E30613"/>
                </a:solidFill>
                <a:cs typeface="Montserrat-Bold"/>
              </a:rPr>
              <a:t>Vocabulaire</a:t>
            </a:r>
            <a:endParaRPr lang="fr-FR" sz="2800" b="1" dirty="0">
              <a:solidFill>
                <a:srgbClr val="E30613"/>
              </a:solidFill>
              <a:cs typeface="Montserrat-Bold"/>
            </a:endParaRPr>
          </a:p>
        </p:txBody>
      </p:sp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285254" y="2130425"/>
            <a:ext cx="7772400" cy="4284959"/>
          </a:xfrm>
        </p:spPr>
        <p:txBody>
          <a:bodyPr>
            <a:normAutofit/>
          </a:bodyPr>
          <a:lstStyle/>
          <a:p>
            <a:pPr algn="l"/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Réseau électrique </a:t>
            </a:r>
            <a:r>
              <a:rPr lang="fr-FR" sz="2800" b="1" u="sng" dirty="0" smtClean="0">
                <a:solidFill>
                  <a:srgbClr val="00B050"/>
                </a:solidFill>
              </a:rPr>
              <a:t>Secouru</a:t>
            </a: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</a:t>
            </a:r>
            <a:b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- pris en charge par un groupe électrogène</a:t>
            </a:r>
            <a:b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- subit une coupure électrique avec une 		temporisation avant prise en charge par GE</a:t>
            </a:r>
            <a:b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- attends une durée de stabilité avant de 	basculer sur le réseau traditionnel</a:t>
            </a:r>
            <a:b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nouvelle coupure électrique pendant la 	bascule</a:t>
            </a:r>
            <a:b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inverseur de source</a:t>
            </a:r>
            <a:endParaRPr lang="fr-F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26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147421" y="0"/>
            <a:ext cx="8763493" cy="6877055"/>
            <a:chOff x="380504" y="0"/>
            <a:chExt cx="8763493" cy="6877055"/>
          </a:xfrm>
        </p:grpSpPr>
        <p:pic>
          <p:nvPicPr>
            <p:cNvPr id="4" name="Image 3" descr="LOGO_UGA_VO_RVB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9863" y="0"/>
              <a:ext cx="1294537" cy="839870"/>
            </a:xfrm>
            <a:prstGeom prst="rect">
              <a:avLst/>
            </a:prstGeom>
          </p:spPr>
        </p:pic>
        <p:pic>
          <p:nvPicPr>
            <p:cNvPr id="9" name="Image 8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5450827" y="3183885"/>
              <a:ext cx="366415" cy="7019925"/>
            </a:xfrm>
            <a:prstGeom prst="rect">
              <a:avLst/>
            </a:prstGeom>
            <a:solidFill>
              <a:srgbClr val="C0504D"/>
            </a:solidFill>
          </p:spPr>
        </p:pic>
        <p:sp>
          <p:nvSpPr>
            <p:cNvPr id="12" name="Rectangle 11"/>
            <p:cNvSpPr/>
            <p:nvPr/>
          </p:nvSpPr>
          <p:spPr>
            <a:xfrm>
              <a:off x="380504" y="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80504" y="651064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80504" y="1586216"/>
              <a:ext cx="457200" cy="76200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6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6455391" y="6492875"/>
            <a:ext cx="2307609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  <a:latin typeface="+mj-lt"/>
              </a:rPr>
              <a:t>Nouveaux réseaux électriques</a:t>
            </a:r>
            <a:endParaRPr lang="fr-FR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147421" y="1021976"/>
            <a:ext cx="8996579" cy="54518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</a:pPr>
            <a:r>
              <a:rPr lang="fr-FR" sz="2800" b="1" dirty="0" smtClean="0">
                <a:solidFill>
                  <a:srgbClr val="E30613"/>
                </a:solidFill>
                <a:cs typeface="Montserrat-Bold"/>
              </a:rPr>
              <a:t>Vocabulaire</a:t>
            </a:r>
            <a:endParaRPr lang="fr-FR" sz="2800" b="1" dirty="0">
              <a:solidFill>
                <a:srgbClr val="E30613"/>
              </a:solidFill>
              <a:cs typeface="Montserrat-Bold"/>
            </a:endParaRPr>
          </a:p>
        </p:txBody>
      </p:sp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285254" y="2130425"/>
            <a:ext cx="7772400" cy="4284959"/>
          </a:xfrm>
        </p:spPr>
        <p:txBody>
          <a:bodyPr>
            <a:normAutofit/>
          </a:bodyPr>
          <a:lstStyle/>
          <a:p>
            <a:pPr algn="l"/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Réseau électrique </a:t>
            </a:r>
            <a:r>
              <a:rPr lang="fr-FR" sz="2800" b="1" u="sng" dirty="0" smtClean="0">
                <a:solidFill>
                  <a:srgbClr val="FF0000"/>
                </a:solidFill>
              </a:rPr>
              <a:t>Ondulé</a:t>
            </a: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  <a:b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pris en charge par un onduleur</a:t>
            </a:r>
            <a:b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plusieurs technologies différentes pour les 	onduleurs: à JR technologie sans coupure</a:t>
            </a:r>
            <a:b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assure une fonction de lissage de la 	tension</a:t>
            </a:r>
            <a:b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autonomie très courte gérée par des 	batteries</a:t>
            </a:r>
            <a:b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onduleur de JR pris en charge par le GE</a:t>
            </a:r>
            <a:endParaRPr lang="fr-F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99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147421" y="0"/>
            <a:ext cx="8763493" cy="6877055"/>
            <a:chOff x="380504" y="0"/>
            <a:chExt cx="8763493" cy="6877055"/>
          </a:xfrm>
        </p:grpSpPr>
        <p:pic>
          <p:nvPicPr>
            <p:cNvPr id="4" name="Image 3" descr="LOGO_UGA_VO_RVB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9863" y="0"/>
              <a:ext cx="1294537" cy="839870"/>
            </a:xfrm>
            <a:prstGeom prst="rect">
              <a:avLst/>
            </a:prstGeom>
          </p:spPr>
        </p:pic>
        <p:pic>
          <p:nvPicPr>
            <p:cNvPr id="9" name="Image 8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5450827" y="3183885"/>
              <a:ext cx="366415" cy="7019925"/>
            </a:xfrm>
            <a:prstGeom prst="rect">
              <a:avLst/>
            </a:prstGeom>
            <a:solidFill>
              <a:srgbClr val="C0504D"/>
            </a:solidFill>
          </p:spPr>
        </p:pic>
        <p:sp>
          <p:nvSpPr>
            <p:cNvPr id="12" name="Rectangle 11"/>
            <p:cNvSpPr/>
            <p:nvPr/>
          </p:nvSpPr>
          <p:spPr>
            <a:xfrm>
              <a:off x="380504" y="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80504" y="651064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80504" y="1586216"/>
              <a:ext cx="457200" cy="76200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6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6455391" y="6492875"/>
            <a:ext cx="2307609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  <a:latin typeface="+mj-lt"/>
              </a:rPr>
              <a:t>Nouveaux réseaux électriques</a:t>
            </a:r>
            <a:endParaRPr lang="fr-FR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147421" y="1021976"/>
            <a:ext cx="8996579" cy="54518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</a:pPr>
            <a:r>
              <a:rPr lang="fr-FR" sz="2800" b="1" dirty="0" smtClean="0">
                <a:solidFill>
                  <a:srgbClr val="E30613"/>
                </a:solidFill>
                <a:cs typeface="Montserrat-Bold"/>
              </a:rPr>
              <a:t>Vocabulaire</a:t>
            </a:r>
            <a:endParaRPr lang="fr-FR" sz="2800" b="1" dirty="0">
              <a:solidFill>
                <a:srgbClr val="E30613"/>
              </a:solidFill>
              <a:cs typeface="Montserrat-Bold"/>
            </a:endParaRPr>
          </a:p>
        </p:txBody>
      </p:sp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285254" y="2130425"/>
            <a:ext cx="7772400" cy="4284959"/>
          </a:xfrm>
        </p:spPr>
        <p:txBody>
          <a:bodyPr>
            <a:normAutofit/>
          </a:bodyPr>
          <a:lstStyle/>
          <a:p>
            <a:pPr algn="l"/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Réseau électrique </a:t>
            </a:r>
            <a:r>
              <a:rPr lang="fr-FR" sz="2800" b="1" u="sng" dirty="0" smtClean="0">
                <a:solidFill>
                  <a:srgbClr val="00B0F0"/>
                </a:solidFill>
              </a:rPr>
              <a:t>Dédié</a:t>
            </a: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  <a:b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alimentation électrique + disjoncteur dédiés 	à un seul équipement</a:t>
            </a:r>
            <a:b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aucune sécurité supplémentaire</a:t>
            </a:r>
            <a:b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aucune continuité de service</a:t>
            </a:r>
            <a:endParaRPr lang="fr-F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80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147421" y="0"/>
            <a:ext cx="8763493" cy="6877055"/>
            <a:chOff x="380504" y="0"/>
            <a:chExt cx="8763493" cy="6877055"/>
          </a:xfrm>
        </p:grpSpPr>
        <p:pic>
          <p:nvPicPr>
            <p:cNvPr id="4" name="Image 3" descr="LOGO_UGA_VO_RVB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9863" y="0"/>
              <a:ext cx="1294537" cy="839870"/>
            </a:xfrm>
            <a:prstGeom prst="rect">
              <a:avLst/>
            </a:prstGeom>
          </p:spPr>
        </p:pic>
        <p:pic>
          <p:nvPicPr>
            <p:cNvPr id="9" name="Image 8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5450827" y="3183885"/>
              <a:ext cx="366415" cy="7019925"/>
            </a:xfrm>
            <a:prstGeom prst="rect">
              <a:avLst/>
            </a:prstGeom>
            <a:solidFill>
              <a:srgbClr val="C0504D"/>
            </a:solidFill>
          </p:spPr>
        </p:pic>
        <p:sp>
          <p:nvSpPr>
            <p:cNvPr id="12" name="Rectangle 11"/>
            <p:cNvSpPr/>
            <p:nvPr/>
          </p:nvSpPr>
          <p:spPr>
            <a:xfrm>
              <a:off x="380504" y="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80504" y="651064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80504" y="1586216"/>
              <a:ext cx="457200" cy="76200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6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6455391" y="6492875"/>
            <a:ext cx="2307609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  <a:latin typeface="+mj-lt"/>
              </a:rPr>
              <a:t>Nouveaux réseaux électriques</a:t>
            </a:r>
            <a:endParaRPr lang="fr-FR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147421" y="1021976"/>
            <a:ext cx="8996579" cy="54518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</a:pPr>
            <a:r>
              <a:rPr lang="fr-FR" sz="2800" b="1" dirty="0" smtClean="0">
                <a:solidFill>
                  <a:srgbClr val="E30613"/>
                </a:solidFill>
                <a:cs typeface="Montserrat-Bold"/>
              </a:rPr>
              <a:t>Etat des lieux</a:t>
            </a:r>
            <a:endParaRPr lang="fr-FR" sz="2800" b="1" dirty="0">
              <a:solidFill>
                <a:srgbClr val="E30613"/>
              </a:solidFill>
              <a:cs typeface="Montserrat-Bold"/>
            </a:endParaRPr>
          </a:p>
        </p:txBody>
      </p:sp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285254" y="2130425"/>
            <a:ext cx="7772400" cy="4284959"/>
          </a:xfrm>
        </p:spPr>
        <p:txBody>
          <a:bodyPr>
            <a:normAutofit/>
          </a:bodyPr>
          <a:lstStyle/>
          <a:p>
            <a:pPr algn="l"/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- 3 tableaux électriques basse tension dont 2 tableaux dédiés à Jean </a:t>
            </a:r>
            <a:r>
              <a:rPr lang="fr-FR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Roget</a:t>
            </a: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- 1 groupe électrogène qui prend en charge partiellement ces 2 tableaux électriques</a:t>
            </a:r>
            <a:b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aucun onduleur</a:t>
            </a:r>
            <a:endParaRPr lang="fr-F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55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147421" y="0"/>
            <a:ext cx="8763493" cy="6877055"/>
            <a:chOff x="380504" y="0"/>
            <a:chExt cx="8763493" cy="6877055"/>
          </a:xfrm>
        </p:grpSpPr>
        <p:pic>
          <p:nvPicPr>
            <p:cNvPr id="4" name="Image 3" descr="LOGO_UGA_VO_RVB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9863" y="0"/>
              <a:ext cx="1294537" cy="839870"/>
            </a:xfrm>
            <a:prstGeom prst="rect">
              <a:avLst/>
            </a:prstGeom>
          </p:spPr>
        </p:pic>
        <p:pic>
          <p:nvPicPr>
            <p:cNvPr id="9" name="Image 8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5450827" y="3183885"/>
              <a:ext cx="366415" cy="7019925"/>
            </a:xfrm>
            <a:prstGeom prst="rect">
              <a:avLst/>
            </a:prstGeom>
            <a:solidFill>
              <a:srgbClr val="C0504D"/>
            </a:solidFill>
          </p:spPr>
        </p:pic>
        <p:sp>
          <p:nvSpPr>
            <p:cNvPr id="12" name="Rectangle 11"/>
            <p:cNvSpPr/>
            <p:nvPr/>
          </p:nvSpPr>
          <p:spPr>
            <a:xfrm>
              <a:off x="380504" y="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80504" y="651064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80504" y="1586216"/>
              <a:ext cx="457200" cy="76200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6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6455391" y="6492875"/>
            <a:ext cx="2307609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  <a:latin typeface="+mj-lt"/>
              </a:rPr>
              <a:t>Nouveaux réseaux électriques</a:t>
            </a:r>
            <a:endParaRPr lang="fr-FR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147421" y="1021976"/>
            <a:ext cx="8996579" cy="54518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</a:pPr>
            <a:r>
              <a:rPr lang="fr-FR" sz="2800" b="1" dirty="0" smtClean="0">
                <a:solidFill>
                  <a:srgbClr val="E30613"/>
                </a:solidFill>
                <a:cs typeface="Montserrat-Bold"/>
              </a:rPr>
              <a:t>Etat des lieux</a:t>
            </a:r>
            <a:endParaRPr lang="fr-FR" sz="2800" b="1" dirty="0">
              <a:solidFill>
                <a:srgbClr val="E30613"/>
              </a:solidFill>
              <a:cs typeface="Montserrat-Bold"/>
            </a:endParaRPr>
          </a:p>
        </p:txBody>
      </p:sp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285254" y="2130425"/>
            <a:ext cx="4883646" cy="1857375"/>
          </a:xfrm>
        </p:spPr>
        <p:txBody>
          <a:bodyPr>
            <a:normAutofit/>
          </a:bodyPr>
          <a:lstStyle/>
          <a:p>
            <a:pPr algn="l"/>
            <a:endParaRPr lang="fr-F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Image 4" descr="projet secouru ondulé.xlsx - Excel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1145"/>
            <a:ext cx="9144000" cy="492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96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147421" y="0"/>
            <a:ext cx="8763493" cy="6877055"/>
            <a:chOff x="380504" y="0"/>
            <a:chExt cx="8763493" cy="6877055"/>
          </a:xfrm>
        </p:grpSpPr>
        <p:pic>
          <p:nvPicPr>
            <p:cNvPr id="4" name="Image 3" descr="LOGO_UGA_VO_RVB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9863" y="0"/>
              <a:ext cx="1294537" cy="839870"/>
            </a:xfrm>
            <a:prstGeom prst="rect">
              <a:avLst/>
            </a:prstGeom>
          </p:spPr>
        </p:pic>
        <p:pic>
          <p:nvPicPr>
            <p:cNvPr id="9" name="Image 8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5450827" y="3183885"/>
              <a:ext cx="366415" cy="7019925"/>
            </a:xfrm>
            <a:prstGeom prst="rect">
              <a:avLst/>
            </a:prstGeom>
            <a:solidFill>
              <a:srgbClr val="C0504D"/>
            </a:solidFill>
          </p:spPr>
        </p:pic>
        <p:sp>
          <p:nvSpPr>
            <p:cNvPr id="12" name="Rectangle 11"/>
            <p:cNvSpPr/>
            <p:nvPr/>
          </p:nvSpPr>
          <p:spPr>
            <a:xfrm>
              <a:off x="380504" y="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80504" y="651064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80504" y="1586216"/>
              <a:ext cx="457200" cy="76200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6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6455391" y="6492875"/>
            <a:ext cx="2307609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  <a:latin typeface="+mj-lt"/>
              </a:rPr>
              <a:t>Nouveaux réseaux électriques</a:t>
            </a:r>
            <a:endParaRPr lang="fr-FR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147421" y="1021976"/>
            <a:ext cx="8996579" cy="54518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</a:pPr>
            <a:r>
              <a:rPr lang="fr-FR" sz="2800" b="1" dirty="0" smtClean="0">
                <a:solidFill>
                  <a:srgbClr val="E30613"/>
                </a:solidFill>
                <a:cs typeface="Montserrat-Bold"/>
              </a:rPr>
              <a:t>Etat des lieux</a:t>
            </a:r>
            <a:endParaRPr lang="fr-FR" sz="2800" b="1" dirty="0">
              <a:solidFill>
                <a:srgbClr val="E30613"/>
              </a:solidFill>
              <a:cs typeface="Montserrat-Bold"/>
            </a:endParaRPr>
          </a:p>
        </p:txBody>
      </p:sp>
      <p:sp>
        <p:nvSpPr>
          <p:cNvPr id="15" name="Titre 6"/>
          <p:cNvSpPr txBox="1">
            <a:spLocks/>
          </p:cNvSpPr>
          <p:nvPr/>
        </p:nvSpPr>
        <p:spPr>
          <a:xfrm>
            <a:off x="285254" y="1953573"/>
            <a:ext cx="7772400" cy="42849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- 1 première campagne réalisée de développement de réseaux électriques </a:t>
            </a:r>
            <a:b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aucun suivi ni de supervision des équipements électriques ondulés/secourus</a:t>
            </a:r>
          </a:p>
          <a:p>
            <a:pPr algn="l"/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aucune saisie des équipements dans </a:t>
            </a:r>
            <a:r>
              <a:rPr lang="fr-FR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abyla</a:t>
            </a:r>
            <a:endParaRPr lang="fr-FR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endParaRPr lang="fr-F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Le groupe électrogène prend en charge les prises électriques mais pas les groupes froids</a:t>
            </a:r>
            <a:endParaRPr lang="fr-F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14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147421" y="0"/>
            <a:ext cx="8763493" cy="6877055"/>
            <a:chOff x="380504" y="0"/>
            <a:chExt cx="8763493" cy="6877055"/>
          </a:xfrm>
        </p:grpSpPr>
        <p:pic>
          <p:nvPicPr>
            <p:cNvPr id="4" name="Image 3" descr="LOGO_UGA_VO_RVB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9863" y="0"/>
              <a:ext cx="1294537" cy="839870"/>
            </a:xfrm>
            <a:prstGeom prst="rect">
              <a:avLst/>
            </a:prstGeom>
          </p:spPr>
        </p:pic>
        <p:pic>
          <p:nvPicPr>
            <p:cNvPr id="9" name="Image 8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5450827" y="3183885"/>
              <a:ext cx="366415" cy="7019925"/>
            </a:xfrm>
            <a:prstGeom prst="rect">
              <a:avLst/>
            </a:prstGeom>
            <a:solidFill>
              <a:srgbClr val="C0504D"/>
            </a:solidFill>
          </p:spPr>
        </p:pic>
        <p:sp>
          <p:nvSpPr>
            <p:cNvPr id="12" name="Rectangle 11"/>
            <p:cNvSpPr/>
            <p:nvPr/>
          </p:nvSpPr>
          <p:spPr>
            <a:xfrm>
              <a:off x="380504" y="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80504" y="6510640"/>
              <a:ext cx="1628944" cy="347359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80504" y="1586216"/>
              <a:ext cx="457200" cy="76200"/>
            </a:xfrm>
            <a:prstGeom prst="rect">
              <a:avLst/>
            </a:prstGeom>
            <a:solidFill>
              <a:srgbClr val="E30613"/>
            </a:solidFill>
            <a:ln>
              <a:solidFill>
                <a:srgbClr val="E3061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6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6455391" y="6492875"/>
            <a:ext cx="2307609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  <a:latin typeface="+mj-lt"/>
              </a:rPr>
              <a:t>Nouveaux réseaux électriques</a:t>
            </a:r>
            <a:endParaRPr lang="fr-FR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147421" y="1021976"/>
            <a:ext cx="8996579" cy="54518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</a:pPr>
            <a:r>
              <a:rPr lang="fr-FR" sz="2800" b="1" dirty="0" smtClean="0">
                <a:solidFill>
                  <a:srgbClr val="E30613"/>
                </a:solidFill>
                <a:cs typeface="Montserrat-Bold"/>
              </a:rPr>
              <a:t>Projet</a:t>
            </a:r>
            <a:endParaRPr lang="fr-FR" sz="2800" b="1" dirty="0">
              <a:solidFill>
                <a:srgbClr val="E30613"/>
              </a:solidFill>
              <a:cs typeface="Montserrat-Bold"/>
            </a:endParaRPr>
          </a:p>
        </p:txBody>
      </p:sp>
      <p:sp>
        <p:nvSpPr>
          <p:cNvPr id="15" name="Titre 6"/>
          <p:cNvSpPr txBox="1">
            <a:spLocks/>
          </p:cNvSpPr>
          <p:nvPr/>
        </p:nvSpPr>
        <p:spPr>
          <a:xfrm>
            <a:off x="285254" y="1953573"/>
            <a:ext cx="7772400" cy="42849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fr-F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Titre 6"/>
          <p:cNvSpPr txBox="1">
            <a:spLocks/>
          </p:cNvSpPr>
          <p:nvPr/>
        </p:nvSpPr>
        <p:spPr>
          <a:xfrm>
            <a:off x="437654" y="2105973"/>
            <a:ext cx="7772400" cy="42849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Acheter un onduleur </a:t>
            </a: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(fait) et </a:t>
            </a: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distribuer le réseau électrique ondulé</a:t>
            </a:r>
          </a:p>
          <a:p>
            <a:pPr algn="l"/>
            <a:endParaRPr lang="fr-FR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Acheter un second groupe électrogène pour prendre en charge la production des groupes froids (toiture technique)</a:t>
            </a:r>
          </a:p>
          <a:p>
            <a:pPr marL="457200" indent="-457200" algn="l">
              <a:buFontTx/>
              <a:buChar char="-"/>
            </a:pPr>
            <a:endParaRPr lang="fr-F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Modifier la distribution électrique principale du bâtiment et regrouper les équipements électriques de chaque étage dans une seule armoire électrique </a:t>
            </a:r>
            <a:endParaRPr lang="fr-F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25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9C2825C4263F146B3F58B103DDEAFE2" ma:contentTypeVersion="16" ma:contentTypeDescription="Crée un document." ma:contentTypeScope="" ma:versionID="10cd77231e73d196bfee63a72d48553f">
  <xsd:schema xmlns:xsd="http://www.w3.org/2001/XMLSchema" xmlns:xs="http://www.w3.org/2001/XMLSchema" xmlns:p="http://schemas.microsoft.com/office/2006/metadata/properties" xmlns:ns2="97ad7290-2827-413d-9c68-8bb7515d5219" xmlns:ns3="5294483d-a7da-4bcc-9856-5396e42c5e21" targetNamespace="http://schemas.microsoft.com/office/2006/metadata/properties" ma:root="true" ma:fieldsID="4c7ff4dbdc1a53027a281895c26b5a68" ns2:_="" ns3:_="">
    <xsd:import namespace="97ad7290-2827-413d-9c68-8bb7515d5219"/>
    <xsd:import namespace="5294483d-a7da-4bcc-9856-5396e42c5e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ad7290-2827-413d-9c68-8bb7515d52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bd4f018d-6041-405e-aa1f-55cfc072e33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94483d-a7da-4bcc-9856-5396e42c5e2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3358d3f1-9a58-456e-af95-6c497d108473}" ma:internalName="TaxCatchAll" ma:showField="CatchAllData" ma:web="5294483d-a7da-4bcc-9856-5396e42c5e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ad7290-2827-413d-9c68-8bb7515d5219">
      <Terms xmlns="http://schemas.microsoft.com/office/infopath/2007/PartnerControls"/>
    </lcf76f155ced4ddcb4097134ff3c332f>
    <TaxCatchAll xmlns="5294483d-a7da-4bcc-9856-5396e42c5e21" xsi:nil="true"/>
  </documentManagement>
</p:properties>
</file>

<file path=customXml/itemProps1.xml><?xml version="1.0" encoding="utf-8"?>
<ds:datastoreItem xmlns:ds="http://schemas.openxmlformats.org/officeDocument/2006/customXml" ds:itemID="{9952BBD1-9798-489C-A2C6-1DF2ACB09575}"/>
</file>

<file path=customXml/itemProps2.xml><?xml version="1.0" encoding="utf-8"?>
<ds:datastoreItem xmlns:ds="http://schemas.openxmlformats.org/officeDocument/2006/customXml" ds:itemID="{CCFE7F47-8003-45DA-86D1-40693FB7D75C}"/>
</file>

<file path=customXml/itemProps3.xml><?xml version="1.0" encoding="utf-8"?>
<ds:datastoreItem xmlns:ds="http://schemas.openxmlformats.org/officeDocument/2006/customXml" ds:itemID="{AB8ED1F9-9A04-4229-BB56-6B53AAFE459C}"/>
</file>

<file path=docProps/app.xml><?xml version="1.0" encoding="utf-8"?>
<Properties xmlns="http://schemas.openxmlformats.org/officeDocument/2006/extended-properties" xmlns:vt="http://schemas.openxmlformats.org/officeDocument/2006/docPropsVTypes">
  <TotalTime>3877</TotalTime>
  <Words>194</Words>
  <Application>Microsoft Office PowerPoint</Application>
  <PresentationFormat>Affichage à l'écran (4:3)</PresentationFormat>
  <Paragraphs>71</Paragraphs>
  <Slides>16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2" baseType="lpstr">
      <vt:lpstr>Arial</vt:lpstr>
      <vt:lpstr>Calibri</vt:lpstr>
      <vt:lpstr>Montserrat-Bold</vt:lpstr>
      <vt:lpstr>Times New Roman</vt:lpstr>
      <vt:lpstr>Thème Office</vt:lpstr>
      <vt:lpstr>Acrobat Document</vt:lpstr>
      <vt:lpstr>Présentation PowerPoint</vt:lpstr>
      <vt:lpstr>Présentation PowerPoint</vt:lpstr>
      <vt:lpstr>- Réseau électrique Secouru:   - pris en charge par un groupe électrogène  - subit une coupure électrique avec une   temporisation avant prise en charge par GE  - attends une durée de stabilité avant de  basculer sur le réseau traditionnel  - nouvelle coupure électrique pendant la  bascule  - inverseur de source</vt:lpstr>
      <vt:lpstr>- Réseau électrique Ondulé:  - pris en charge par un onduleur  - plusieurs technologies différentes pour les  onduleurs: à JR technologie sans coupure  - assure une fonction de lissage de la  tension  - autonomie très courte gérée par des  batteries  - onduleur de JR pris en charge par le GE</vt:lpstr>
      <vt:lpstr>- Réseau électrique Dédié:  - alimentation électrique + disjoncteur dédiés  à un seul équipement  - aucune sécurité supplémentaire  - aucune continuité de service</vt:lpstr>
      <vt:lpstr>- 3 tableaux électriques basse tension dont 2 tableaux dédiés à Jean Roget  - 1 groupe électrogène qui prend en charge partiellement ces 2 tableaux électriques  - aucun onduleur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Jacques Vabre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de la couverture</dc:title>
  <dc:creator>Martin Lutherking</dc:creator>
  <cp:lastModifiedBy>JULIEN DURAND</cp:lastModifiedBy>
  <cp:revision>92</cp:revision>
  <dcterms:created xsi:type="dcterms:W3CDTF">2015-12-17T17:02:16Z</dcterms:created>
  <dcterms:modified xsi:type="dcterms:W3CDTF">2019-10-16T15:32:05Z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0x01010029C2825C4263F146B3F58B103DDEAFE2</vt:lpwstr>
  </property>
</Properties>
</file>